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5" r:id="rId1"/>
  </p:sldMasterIdLst>
  <p:sldIdLst>
    <p:sldId id="256" r:id="rId2"/>
    <p:sldId id="260" r:id="rId3"/>
    <p:sldId id="259" r:id="rId4"/>
    <p:sldId id="274" r:id="rId5"/>
    <p:sldId id="273" r:id="rId6"/>
    <p:sldId id="276" r:id="rId7"/>
    <p:sldId id="277" r:id="rId8"/>
    <p:sldId id="278" r:id="rId9"/>
    <p:sldId id="280" r:id="rId10"/>
    <p:sldId id="281" r:id="rId11"/>
    <p:sldId id="282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72B9FB-D804-4D0B-B849-5807A48F792F}" v="489" dt="2025-11-16T17:37:32.8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58" y="2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9716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094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3509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2366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5912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56006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53941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54205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2473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886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9811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450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5903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0045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97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4200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57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/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511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  <p:sldLayoutId id="2147483827" r:id="rId12"/>
    <p:sldLayoutId id="2147483828" r:id="rId13"/>
    <p:sldLayoutId id="2147483829" r:id="rId14"/>
    <p:sldLayoutId id="2147483830" r:id="rId15"/>
    <p:sldLayoutId id="2147483831" r:id="rId16"/>
    <p:sldLayoutId id="2147483832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icture background">
            <a:extLst>
              <a:ext uri="{FF2B5EF4-FFF2-40B4-BE49-F238E27FC236}">
                <a16:creationId xmlns:a16="http://schemas.microsoft.com/office/drawing/2014/main" id="{380C302B-107C-230E-E96E-60BC47DEAD3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5413"/>
          <a:stretch>
            <a:fillRect/>
          </a:stretch>
        </p:blipFill>
        <p:spPr>
          <a:xfrm>
            <a:off x="14397" y="-28745"/>
            <a:ext cx="12191980" cy="685799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EF41A68A-8CD1-4105-B4EC-A56286CB0F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202616" y="1411015"/>
            <a:ext cx="7808159" cy="4103960"/>
            <a:chOff x="2202616" y="1411015"/>
            <a:chExt cx="7808159" cy="4103960"/>
          </a:xfrm>
        </p:grpSpPr>
        <p:sp>
          <p:nvSpPr>
            <p:cNvPr id="10" name="Freeform 16">
              <a:extLst>
                <a:ext uri="{FF2B5EF4-FFF2-40B4-BE49-F238E27FC236}">
                  <a16:creationId xmlns:a16="http://schemas.microsoft.com/office/drawing/2014/main" id="{7B955F46-02E4-4A82-96F5-CBAFDD4A74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02616" y="1411015"/>
              <a:ext cx="7808159" cy="4103960"/>
            </a:xfrm>
            <a:custGeom>
              <a:avLst/>
              <a:gdLst>
                <a:gd name="connsiteX0" fmla="*/ 7589084 w 7808159"/>
                <a:gd name="connsiteY0" fmla="*/ 3803605 h 4103960"/>
                <a:gd name="connsiteX1" fmla="*/ 7512884 w 7808159"/>
                <a:gd name="connsiteY1" fmla="*/ 3879805 h 4103960"/>
                <a:gd name="connsiteX2" fmla="*/ 7589084 w 7808159"/>
                <a:gd name="connsiteY2" fmla="*/ 3956005 h 4103960"/>
                <a:gd name="connsiteX3" fmla="*/ 7665284 w 7808159"/>
                <a:gd name="connsiteY3" fmla="*/ 3879805 h 4103960"/>
                <a:gd name="connsiteX4" fmla="*/ 7589084 w 7808159"/>
                <a:gd name="connsiteY4" fmla="*/ 3803605 h 4103960"/>
                <a:gd name="connsiteX5" fmla="*/ 197684 w 7808159"/>
                <a:gd name="connsiteY5" fmla="*/ 3803605 h 4103960"/>
                <a:gd name="connsiteX6" fmla="*/ 121484 w 7808159"/>
                <a:gd name="connsiteY6" fmla="*/ 3879805 h 4103960"/>
                <a:gd name="connsiteX7" fmla="*/ 197684 w 7808159"/>
                <a:gd name="connsiteY7" fmla="*/ 3956005 h 4103960"/>
                <a:gd name="connsiteX8" fmla="*/ 273884 w 7808159"/>
                <a:gd name="connsiteY8" fmla="*/ 3879805 h 4103960"/>
                <a:gd name="connsiteX9" fmla="*/ 197684 w 7808159"/>
                <a:gd name="connsiteY9" fmla="*/ 3803605 h 4103960"/>
                <a:gd name="connsiteX10" fmla="*/ 7604324 w 7808159"/>
                <a:gd name="connsiteY10" fmla="*/ 130765 h 4103960"/>
                <a:gd name="connsiteX11" fmla="*/ 7528124 w 7808159"/>
                <a:gd name="connsiteY11" fmla="*/ 206965 h 4103960"/>
                <a:gd name="connsiteX12" fmla="*/ 7604324 w 7808159"/>
                <a:gd name="connsiteY12" fmla="*/ 283165 h 4103960"/>
                <a:gd name="connsiteX13" fmla="*/ 7680524 w 7808159"/>
                <a:gd name="connsiteY13" fmla="*/ 206965 h 4103960"/>
                <a:gd name="connsiteX14" fmla="*/ 7604324 w 7808159"/>
                <a:gd name="connsiteY14" fmla="*/ 130765 h 4103960"/>
                <a:gd name="connsiteX15" fmla="*/ 197684 w 7808159"/>
                <a:gd name="connsiteY15" fmla="*/ 130765 h 4103960"/>
                <a:gd name="connsiteX16" fmla="*/ 121484 w 7808159"/>
                <a:gd name="connsiteY16" fmla="*/ 206965 h 4103960"/>
                <a:gd name="connsiteX17" fmla="*/ 197684 w 7808159"/>
                <a:gd name="connsiteY17" fmla="*/ 283165 h 4103960"/>
                <a:gd name="connsiteX18" fmla="*/ 273884 w 7808159"/>
                <a:gd name="connsiteY18" fmla="*/ 206965 h 4103960"/>
                <a:gd name="connsiteX19" fmla="*/ 197684 w 7808159"/>
                <a:gd name="connsiteY19" fmla="*/ 130765 h 4103960"/>
                <a:gd name="connsiteX20" fmla="*/ 0 w 7808159"/>
                <a:gd name="connsiteY20" fmla="*/ 0 h 4103960"/>
                <a:gd name="connsiteX21" fmla="*/ 7808159 w 7808159"/>
                <a:gd name="connsiteY21" fmla="*/ 0 h 4103960"/>
                <a:gd name="connsiteX22" fmla="*/ 7808159 w 7808159"/>
                <a:gd name="connsiteY22" fmla="*/ 4103960 h 4103960"/>
                <a:gd name="connsiteX23" fmla="*/ 0 w 7808159"/>
                <a:gd name="connsiteY23" fmla="*/ 4103960 h 4103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808159" h="4103960">
                  <a:moveTo>
                    <a:pt x="7589084" y="3803605"/>
                  </a:moveTo>
                  <a:cubicBezTo>
                    <a:pt x="7547000" y="3803605"/>
                    <a:pt x="7512884" y="3837721"/>
                    <a:pt x="7512884" y="3879805"/>
                  </a:cubicBezTo>
                  <a:cubicBezTo>
                    <a:pt x="7512884" y="3921889"/>
                    <a:pt x="7547000" y="3956005"/>
                    <a:pt x="7589084" y="3956005"/>
                  </a:cubicBezTo>
                  <a:cubicBezTo>
                    <a:pt x="7631168" y="3956005"/>
                    <a:pt x="7665284" y="3921889"/>
                    <a:pt x="7665284" y="3879805"/>
                  </a:cubicBezTo>
                  <a:cubicBezTo>
                    <a:pt x="7665284" y="3837721"/>
                    <a:pt x="7631168" y="3803605"/>
                    <a:pt x="7589084" y="3803605"/>
                  </a:cubicBezTo>
                  <a:close/>
                  <a:moveTo>
                    <a:pt x="197684" y="3803605"/>
                  </a:moveTo>
                  <a:cubicBezTo>
                    <a:pt x="155600" y="3803605"/>
                    <a:pt x="121484" y="3837721"/>
                    <a:pt x="121484" y="3879805"/>
                  </a:cubicBezTo>
                  <a:cubicBezTo>
                    <a:pt x="121484" y="3921889"/>
                    <a:pt x="155600" y="3956005"/>
                    <a:pt x="197684" y="3956005"/>
                  </a:cubicBezTo>
                  <a:cubicBezTo>
                    <a:pt x="239768" y="3956005"/>
                    <a:pt x="273884" y="3921889"/>
                    <a:pt x="273884" y="3879805"/>
                  </a:cubicBezTo>
                  <a:cubicBezTo>
                    <a:pt x="273884" y="3837721"/>
                    <a:pt x="239768" y="3803605"/>
                    <a:pt x="197684" y="3803605"/>
                  </a:cubicBezTo>
                  <a:close/>
                  <a:moveTo>
                    <a:pt x="7604324" y="130765"/>
                  </a:moveTo>
                  <a:cubicBezTo>
                    <a:pt x="7562240" y="130765"/>
                    <a:pt x="7528124" y="164881"/>
                    <a:pt x="7528124" y="206965"/>
                  </a:cubicBezTo>
                  <a:cubicBezTo>
                    <a:pt x="7528124" y="249049"/>
                    <a:pt x="7562240" y="283165"/>
                    <a:pt x="7604324" y="283165"/>
                  </a:cubicBezTo>
                  <a:cubicBezTo>
                    <a:pt x="7646408" y="283165"/>
                    <a:pt x="7680524" y="249049"/>
                    <a:pt x="7680524" y="206965"/>
                  </a:cubicBezTo>
                  <a:cubicBezTo>
                    <a:pt x="7680524" y="164881"/>
                    <a:pt x="7646408" y="130765"/>
                    <a:pt x="7604324" y="130765"/>
                  </a:cubicBezTo>
                  <a:close/>
                  <a:moveTo>
                    <a:pt x="197684" y="130765"/>
                  </a:moveTo>
                  <a:cubicBezTo>
                    <a:pt x="155600" y="130765"/>
                    <a:pt x="121484" y="164881"/>
                    <a:pt x="121484" y="206965"/>
                  </a:cubicBezTo>
                  <a:cubicBezTo>
                    <a:pt x="121484" y="249049"/>
                    <a:pt x="155600" y="283165"/>
                    <a:pt x="197684" y="283165"/>
                  </a:cubicBezTo>
                  <a:cubicBezTo>
                    <a:pt x="239768" y="283165"/>
                    <a:pt x="273884" y="249049"/>
                    <a:pt x="273884" y="206965"/>
                  </a:cubicBezTo>
                  <a:cubicBezTo>
                    <a:pt x="273884" y="164881"/>
                    <a:pt x="239768" y="130765"/>
                    <a:pt x="197684" y="130765"/>
                  </a:cubicBezTo>
                  <a:close/>
                  <a:moveTo>
                    <a:pt x="0" y="0"/>
                  </a:moveTo>
                  <a:lnTo>
                    <a:pt x="7808159" y="0"/>
                  </a:lnTo>
                  <a:lnTo>
                    <a:pt x="7808159" y="4103960"/>
                  </a:lnTo>
                  <a:lnTo>
                    <a:pt x="0" y="4103960"/>
                  </a:lnTo>
                  <a:close/>
                </a:path>
              </a:pathLst>
            </a:custGeom>
            <a:blipFill dpi="0" rotWithShape="1">
              <a:blip r:embed="rId4">
                <a:alphaModFix amt="83000"/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rcRect/>
              <a:tile tx="0" ty="0" sx="90000" sy="100000" flip="none" algn="ctr"/>
            </a:blipFill>
            <a:ln>
              <a:noFill/>
            </a:ln>
            <a:effectLst>
              <a:outerShdw blurRad="114300" dist="127000" dir="5400000" sx="99000" sy="99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woPt" dir="t"/>
            </a:scene3d>
            <a:sp3d contourW="6350">
              <a:bevelT w="12700" h="0" prst="coolSlant"/>
              <a:contourClr>
                <a:schemeClr val="bg2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79775EF-026C-4E4A-873B-185915FB4F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2278995" y="1501257"/>
              <a:ext cx="7645811" cy="3928374"/>
              <a:chOff x="2278995" y="1501257"/>
              <a:chExt cx="7645811" cy="3928374"/>
            </a:xfrm>
          </p:grpSpPr>
          <p:sp>
            <p:nvSpPr>
              <p:cNvPr id="12" name="Donut 19">
                <a:extLst>
                  <a:ext uri="{FF2B5EF4-FFF2-40B4-BE49-F238E27FC236}">
                    <a16:creationId xmlns:a16="http://schemas.microsoft.com/office/drawing/2014/main" id="{400D0967-F02F-4275-8520-75D52A1DF66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9677918" y="1501257"/>
                <a:ext cx="246888" cy="246888"/>
              </a:xfrm>
              <a:prstGeom prst="donut">
                <a:avLst>
                  <a:gd name="adj" fmla="val 26304"/>
                </a:avLst>
              </a:prstGeom>
              <a:gradFill>
                <a:gsLst>
                  <a:gs pos="20000">
                    <a:srgbClr val="949494"/>
                  </a:gs>
                  <a:gs pos="30000">
                    <a:srgbClr val="B2B2B2"/>
                  </a:gs>
                  <a:gs pos="51000">
                    <a:srgbClr val="E0DEDE">
                      <a:lumMod val="92000"/>
                    </a:srgbClr>
                  </a:gs>
                  <a:gs pos="8000">
                    <a:schemeClr val="bg1">
                      <a:lumMod val="41000"/>
                      <a:lumOff val="59000"/>
                    </a:schemeClr>
                  </a:gs>
                  <a:gs pos="89000">
                    <a:srgbClr val="7A7A7A"/>
                  </a:gs>
                </a:gsLst>
                <a:lin ang="3600000" scaled="0"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48000"/>
                  </a:prstClr>
                </a:outerShdw>
              </a:effectLst>
              <a:scene3d>
                <a:camera prst="orthographicFront"/>
                <a:lightRig rig="threePt" dir="t">
                  <a:rot lat="0" lon="0" rev="21360000"/>
                </a:lightRig>
              </a:scene3d>
              <a:sp3d>
                <a:bevelT w="19050" h="31750"/>
                <a:contourClr>
                  <a:srgbClr val="F1F1F1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Donut 21">
                <a:extLst>
                  <a:ext uri="{FF2B5EF4-FFF2-40B4-BE49-F238E27FC236}">
                    <a16:creationId xmlns:a16="http://schemas.microsoft.com/office/drawing/2014/main" id="{B4B16BA1-0F90-43DD-9D6C-6F196A15A30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9673719" y="5174722"/>
                <a:ext cx="246888" cy="246888"/>
              </a:xfrm>
              <a:prstGeom prst="donut">
                <a:avLst>
                  <a:gd name="adj" fmla="val 26304"/>
                </a:avLst>
              </a:prstGeom>
              <a:gradFill>
                <a:gsLst>
                  <a:gs pos="20000">
                    <a:srgbClr val="949494"/>
                  </a:gs>
                  <a:gs pos="30000">
                    <a:srgbClr val="B2B2B2"/>
                  </a:gs>
                  <a:gs pos="51000">
                    <a:srgbClr val="E0DEDE">
                      <a:lumMod val="92000"/>
                    </a:srgbClr>
                  </a:gs>
                  <a:gs pos="8000">
                    <a:schemeClr val="bg1">
                      <a:lumMod val="41000"/>
                      <a:lumOff val="59000"/>
                    </a:schemeClr>
                  </a:gs>
                  <a:gs pos="89000">
                    <a:srgbClr val="7A7A7A"/>
                  </a:gs>
                </a:gsLst>
                <a:lin ang="3600000" scaled="0"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48000"/>
                  </a:prstClr>
                </a:outerShdw>
              </a:effectLst>
              <a:scene3d>
                <a:camera prst="orthographicFront"/>
                <a:lightRig rig="threePt" dir="t">
                  <a:rot lat="0" lon="0" rev="21360000"/>
                </a:lightRig>
              </a:scene3d>
              <a:sp3d>
                <a:bevelT w="19050" h="31750"/>
                <a:contourClr>
                  <a:srgbClr val="F1F1F1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Donut 22">
                <a:extLst>
                  <a:ext uri="{FF2B5EF4-FFF2-40B4-BE49-F238E27FC236}">
                    <a16:creationId xmlns:a16="http://schemas.microsoft.com/office/drawing/2014/main" id="{7B652CBC-3D51-4C0E-8DDE-2C4A49B387D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2278995" y="1501257"/>
                <a:ext cx="246888" cy="246888"/>
              </a:xfrm>
              <a:prstGeom prst="donut">
                <a:avLst>
                  <a:gd name="adj" fmla="val 26304"/>
                </a:avLst>
              </a:prstGeom>
              <a:gradFill>
                <a:gsLst>
                  <a:gs pos="20000">
                    <a:srgbClr val="949494"/>
                  </a:gs>
                  <a:gs pos="30000">
                    <a:srgbClr val="B2B2B2"/>
                  </a:gs>
                  <a:gs pos="51000">
                    <a:srgbClr val="E0DEDE">
                      <a:lumMod val="92000"/>
                    </a:srgbClr>
                  </a:gs>
                  <a:gs pos="8000">
                    <a:schemeClr val="bg1">
                      <a:lumMod val="41000"/>
                      <a:lumOff val="59000"/>
                    </a:schemeClr>
                  </a:gs>
                  <a:gs pos="89000">
                    <a:srgbClr val="7A7A7A"/>
                  </a:gs>
                </a:gsLst>
                <a:lin ang="3600000" scaled="0"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48000"/>
                  </a:prstClr>
                </a:outerShdw>
              </a:effectLst>
              <a:scene3d>
                <a:camera prst="orthographicFront"/>
                <a:lightRig rig="threePt" dir="t">
                  <a:rot lat="0" lon="0" rev="21360000"/>
                </a:lightRig>
              </a:scene3d>
              <a:sp3d>
                <a:bevelT w="19050" h="31750"/>
                <a:contourClr>
                  <a:srgbClr val="F1F1F1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Donut 23">
                <a:extLst>
                  <a:ext uri="{FF2B5EF4-FFF2-40B4-BE49-F238E27FC236}">
                    <a16:creationId xmlns:a16="http://schemas.microsoft.com/office/drawing/2014/main" id="{3AFF0419-6554-4FDD-93AB-8A8C45FF5B0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2278995" y="5182743"/>
                <a:ext cx="246888" cy="246888"/>
              </a:xfrm>
              <a:prstGeom prst="donut">
                <a:avLst>
                  <a:gd name="adj" fmla="val 26304"/>
                </a:avLst>
              </a:prstGeom>
              <a:gradFill>
                <a:gsLst>
                  <a:gs pos="20000">
                    <a:srgbClr val="949494"/>
                  </a:gs>
                  <a:gs pos="30000">
                    <a:srgbClr val="B2B2B2"/>
                  </a:gs>
                  <a:gs pos="51000">
                    <a:srgbClr val="E0DEDE">
                      <a:lumMod val="92000"/>
                    </a:srgbClr>
                  </a:gs>
                  <a:gs pos="8000">
                    <a:schemeClr val="bg1">
                      <a:lumMod val="41000"/>
                      <a:lumOff val="59000"/>
                    </a:schemeClr>
                  </a:gs>
                  <a:gs pos="89000">
                    <a:srgbClr val="7A7A7A"/>
                  </a:gs>
                </a:gsLst>
                <a:lin ang="3600000" scaled="0"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48000"/>
                  </a:prstClr>
                </a:outerShdw>
              </a:effectLst>
              <a:scene3d>
                <a:camera prst="orthographicFront"/>
                <a:lightRig rig="threePt" dir="t">
                  <a:rot lat="0" lon="0" rev="21360000"/>
                </a:lightRig>
              </a:scene3d>
              <a:sp3d>
                <a:bevelT w="19050" h="31750"/>
                <a:contourClr>
                  <a:srgbClr val="F1F1F1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ru-RU" sz="4600" dirty="0">
                <a:latin typeface="Times New Roman"/>
                <a:cs typeface="Times New Roman"/>
              </a:rPr>
              <a:t>Мастер-класс по изготовлению дерева </a:t>
            </a:r>
            <a:br>
              <a:rPr lang="ru-RU" sz="4600" dirty="0">
                <a:latin typeface="Times New Roman"/>
                <a:cs typeface="Times New Roman"/>
              </a:rPr>
            </a:br>
            <a:r>
              <a:rPr lang="ru-RU" sz="4600" dirty="0">
                <a:latin typeface="Times New Roman"/>
                <a:cs typeface="Times New Roman"/>
              </a:rPr>
              <a:t>: «Дуб»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F310D7E-8F1E-4C2F-8824-E43E043DD8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304A3E09-35F1-1592-9999-680A6437B196}"/>
              </a:ext>
            </a:extLst>
          </p:cNvPr>
          <p:cNvSpPr txBox="1"/>
          <p:nvPr/>
        </p:nvSpPr>
        <p:spPr>
          <a:xfrm>
            <a:off x="4998720" y="4050713"/>
            <a:ext cx="4798443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ru-RU" sz="1600" dirty="0">
                <a:latin typeface="Times New Roman"/>
                <a:cs typeface="Times New Roman"/>
              </a:rPr>
              <a:t>Выполнил: </a:t>
            </a:r>
          </a:p>
          <a:p>
            <a:pPr algn="r"/>
            <a:r>
              <a:rPr lang="ru-RU" sz="1600" dirty="0">
                <a:latin typeface="Times New Roman"/>
                <a:cs typeface="Times New Roman"/>
              </a:rPr>
              <a:t>воспитатель МАДОУ Детского  сада  №7 пгт Серышево </a:t>
            </a:r>
          </a:p>
          <a:p>
            <a:pPr algn="r"/>
            <a:r>
              <a:rPr lang="ru-RU" sz="1600" dirty="0">
                <a:latin typeface="Times New Roman"/>
                <a:cs typeface="Times New Roman"/>
              </a:rPr>
              <a:t>Никифорова А. Г.</a:t>
            </a:r>
          </a:p>
        </p:txBody>
      </p:sp>
    </p:spTree>
    <p:extLst>
      <p:ext uri="{BB962C8B-B14F-4D97-AF65-F5344CB8AC3E}">
        <p14:creationId xmlns:p14="http://schemas.microsoft.com/office/powerpoint/2010/main" val="1351651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9">
            <a:extLst>
              <a:ext uri="{FF2B5EF4-FFF2-40B4-BE49-F238E27FC236}">
                <a16:creationId xmlns:a16="http://schemas.microsoft.com/office/drawing/2014/main" id="{B8CC2EF2-10A6-4461-BA41-3697D04FD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cxnSp>
        <p:nvCxnSpPr>
          <p:cNvPr id="19" name="Straight Connector 11">
            <a:extLst>
              <a:ext uri="{FF2B5EF4-FFF2-40B4-BE49-F238E27FC236}">
                <a16:creationId xmlns:a16="http://schemas.microsoft.com/office/drawing/2014/main" id="{EF0C637C-DE70-432E-88A0-528B247D3E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" name="Picture 13">
            <a:extLst>
              <a:ext uri="{FF2B5EF4-FFF2-40B4-BE49-F238E27FC236}">
                <a16:creationId xmlns:a16="http://schemas.microsoft.com/office/drawing/2014/main" id="{4C8A9C14-B81F-4ABA-AF45-4C94F9427E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cxnSp>
        <p:nvCxnSpPr>
          <p:cNvPr id="21" name="Straight Connector 15">
            <a:extLst>
              <a:ext uri="{FF2B5EF4-FFF2-40B4-BE49-F238E27FC236}">
                <a16:creationId xmlns:a16="http://schemas.microsoft.com/office/drawing/2014/main" id="{2144CCF4-CC56-408E-8884-15972C826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95401" y="2400639"/>
            <a:ext cx="366005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D14E9CD2-4FA0-ABB2-D218-C4DC2C8F5BCC}"/>
              </a:ext>
            </a:extLst>
          </p:cNvPr>
          <p:cNvSpPr txBox="1"/>
          <p:nvPr/>
        </p:nvSpPr>
        <p:spPr>
          <a:xfrm>
            <a:off x="644829" y="1894393"/>
            <a:ext cx="6593037" cy="1527415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lnSpcReduction="10000"/>
          </a:bodyPr>
          <a:lstStyle/>
          <a:p>
            <a:pPr algn="ctr"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</a:pP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Дерево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дуб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готово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. 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cs typeface="Times New Roman"/>
            </a:endParaRPr>
          </a:p>
          <a:p>
            <a:pPr algn="ctr" defTabSz="457200">
              <a:spcBef>
                <a:spcPct val="20000"/>
              </a:spcBef>
              <a:spcAft>
                <a:spcPts val="600"/>
              </a:spcAft>
            </a:pP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Можно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использовать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для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декораций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 в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театрализованн</a:t>
            </a: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ой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деятельност</a:t>
            </a: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 с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детьми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.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cs typeface="Times New Roman"/>
            </a:endParaRPr>
          </a:p>
        </p:txBody>
      </p:sp>
      <p:pic>
        <p:nvPicPr>
          <p:cNvPr id="5" name="Рисунок 4" descr="Изображение выглядит как дерево, картина, вода, сте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3B2AA332-A3C4-06E0-9349-3AB0F60DDB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8403" y="4470"/>
            <a:ext cx="4949885" cy="6834676"/>
          </a:xfrm>
          <a:prstGeom prst="rect">
            <a:avLst/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20235039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8">
            <a:extLst>
              <a:ext uri="{FF2B5EF4-FFF2-40B4-BE49-F238E27FC236}">
                <a16:creationId xmlns:a16="http://schemas.microsoft.com/office/drawing/2014/main" id="{D5E3CF8B-6090-4FFC-B9BE-6FF60AEE4B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cxnSp>
        <p:nvCxnSpPr>
          <p:cNvPr id="41" name="Straight Connector 10">
            <a:extLst>
              <a:ext uri="{FF2B5EF4-FFF2-40B4-BE49-F238E27FC236}">
                <a16:creationId xmlns:a16="http://schemas.microsoft.com/office/drawing/2014/main" id="{F444405B-FBD8-46A8-84D6-CE7278014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Rectangle 12">
            <a:extLst>
              <a:ext uri="{FF2B5EF4-FFF2-40B4-BE49-F238E27FC236}">
                <a16:creationId xmlns:a16="http://schemas.microsoft.com/office/drawing/2014/main" id="{FDF8837B-BAE2-489A-8F93-69216307D5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3" descr="Picture background">
            <a:extLst>
              <a:ext uri="{FF2B5EF4-FFF2-40B4-BE49-F238E27FC236}">
                <a16:creationId xmlns:a16="http://schemas.microsoft.com/office/drawing/2014/main" id="{D04AAD4D-B586-0E9F-A4E2-AFF7E537574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rcRect t="15413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80345D5-E258-E86A-FEF1-40FB5C5E656D}"/>
              </a:ext>
            </a:extLst>
          </p:cNvPr>
          <p:cNvSpPr txBox="1"/>
          <p:nvPr/>
        </p:nvSpPr>
        <p:spPr>
          <a:xfrm>
            <a:off x="2692398" y="1871131"/>
            <a:ext cx="6815669" cy="1515533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dirty="0">
                <a:ln w="3175" cmpd="sng">
                  <a:noFill/>
                </a:ln>
                <a:solidFill>
                  <a:srgbClr val="FFFFFF"/>
                </a:solidFill>
                <a:latin typeface="Times New Roman"/>
                <a:ea typeface="+mj-ea"/>
                <a:cs typeface="Times New Roman"/>
              </a:rPr>
              <a:t>СПАСИБО ЗА ВНИМАНИЕ! </a:t>
            </a:r>
          </a:p>
        </p:txBody>
      </p:sp>
      <p:cxnSp>
        <p:nvCxnSpPr>
          <p:cNvPr id="43" name="Straight Connector 14">
            <a:extLst>
              <a:ext uri="{FF2B5EF4-FFF2-40B4-BE49-F238E27FC236}">
                <a16:creationId xmlns:a16="http://schemas.microsoft.com/office/drawing/2014/main" id="{B48BEE9B-A2F4-4BF3-9EAD-16E1A7FC2D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699932" y="3510608"/>
            <a:ext cx="5120640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001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8462C-E172-C5FB-FEB3-BB7BB1878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Picture background">
            <a:extLst>
              <a:ext uri="{FF2B5EF4-FFF2-40B4-BE49-F238E27FC236}">
                <a16:creationId xmlns:a16="http://schemas.microsoft.com/office/drawing/2014/main" id="{39C32F22-AD14-E8FB-B753-789768B9399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5000"/>
          </a:blip>
          <a:srcRect t="23618" b="20132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5ED9C1-8FFA-7A33-7425-AC147D665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6044" y="579566"/>
            <a:ext cx="9586819" cy="743150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latin typeface="Times New Roman"/>
                <a:cs typeface="Times New Roman"/>
              </a:rPr>
              <a:t>Материалы и инструменты для изготовления дерева: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8B0835-6969-4BBE-6E66-B572F04DC2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306" y="1564895"/>
            <a:ext cx="10751384" cy="4828558"/>
          </a:xfrm>
        </p:spPr>
        <p:txBody>
          <a:bodyPr>
            <a:normAutofit lnSpcReduction="10000"/>
          </a:bodyPr>
          <a:lstStyle/>
          <a:p>
            <a:r>
              <a:rPr lang="ru-RU" dirty="0">
                <a:latin typeface="Times New Roman"/>
                <a:cs typeface="Times New Roman"/>
              </a:rPr>
              <a:t>фанера ОСБИ толщина 5 мм, размер 1.25*250;</a:t>
            </a:r>
            <a:endParaRPr lang="en-US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>
              <a:buSzPct val="114999"/>
            </a:pPr>
            <a:r>
              <a:rPr lang="ru-RU" dirty="0">
                <a:latin typeface="Times New Roman"/>
                <a:cs typeface="Times New Roman"/>
              </a:rPr>
              <a:t> пена монтажная;</a:t>
            </a:r>
            <a:endParaRPr lang="en-US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>
              <a:buSzPct val="114999"/>
            </a:pPr>
            <a:r>
              <a:rPr lang="ru-RU" dirty="0">
                <a:latin typeface="Times New Roman"/>
                <a:cs typeface="Times New Roman"/>
              </a:rPr>
              <a:t> пистолет под пену монтажную;</a:t>
            </a:r>
            <a:endParaRPr lang="en-US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>
              <a:buSzPct val="114999"/>
            </a:pPr>
            <a:r>
              <a:rPr lang="ru-RU" dirty="0">
                <a:latin typeface="Times New Roman"/>
                <a:cs typeface="Times New Roman"/>
              </a:rPr>
              <a:t> краска: желтая, светло коричневая и темно коричневая;</a:t>
            </a:r>
            <a:endParaRPr lang="en-US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>
              <a:buSzPct val="114999"/>
            </a:pPr>
            <a:r>
              <a:rPr lang="ru-RU" dirty="0">
                <a:latin typeface="Times New Roman"/>
                <a:cs typeface="Times New Roman"/>
              </a:rPr>
              <a:t> ветки с листьями дуба;</a:t>
            </a:r>
            <a:endParaRPr lang="en-US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>
              <a:buSzPct val="114999"/>
            </a:pPr>
            <a:r>
              <a:rPr lang="ru-RU" dirty="0">
                <a:latin typeface="Times New Roman"/>
                <a:cs typeface="Times New Roman"/>
              </a:rPr>
              <a:t> пластмассовые стяжки;</a:t>
            </a:r>
            <a:endParaRPr lang="en-US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>
              <a:buSzPct val="114999"/>
            </a:pPr>
            <a:r>
              <a:rPr lang="ru-RU" dirty="0">
                <a:latin typeface="Times New Roman"/>
                <a:cs typeface="Times New Roman"/>
              </a:rPr>
              <a:t> поролон;</a:t>
            </a:r>
            <a:endParaRPr lang="ru-RU" dirty="0">
              <a:solidFill>
                <a:srgbClr val="262626"/>
              </a:solidFill>
              <a:latin typeface="Times New Roman"/>
              <a:cs typeface="Times New Roman"/>
            </a:endParaRPr>
          </a:p>
          <a:p>
            <a:pPr>
              <a:buSzPct val="114999"/>
            </a:pPr>
            <a:r>
              <a:rPr lang="ru-RU" dirty="0">
                <a:latin typeface="Times New Roman"/>
                <a:cs typeface="Times New Roman"/>
              </a:rPr>
              <a:t> акриловая краска;</a:t>
            </a:r>
            <a:endParaRPr lang="ru-RU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>
              <a:buSzPct val="114999"/>
            </a:pPr>
            <a:r>
              <a:rPr lang="ru-RU" dirty="0">
                <a:latin typeface="Times New Roman"/>
                <a:cs typeface="Times New Roman"/>
              </a:rPr>
              <a:t> саморезы;</a:t>
            </a:r>
            <a:endParaRPr lang="ru-RU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>
              <a:buSzPct val="114999"/>
            </a:pPr>
            <a:r>
              <a:rPr lang="ru-RU" dirty="0">
                <a:latin typeface="Times New Roman"/>
                <a:cs typeface="Times New Roman"/>
              </a:rPr>
              <a:t> лобзик.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8851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Picture background">
            <a:extLst>
              <a:ext uri="{FF2B5EF4-FFF2-40B4-BE49-F238E27FC236}">
                <a16:creationId xmlns:a16="http://schemas.microsoft.com/office/drawing/2014/main" id="{CB0D9D51-9ECA-5844-8C2C-94BC6DE7680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5000"/>
          </a:blip>
          <a:srcRect t="23618" b="20132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60CA80-997A-0123-879A-0D682A19F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6007" y="335152"/>
            <a:ext cx="8422252" cy="1490774"/>
          </a:xfrm>
        </p:spPr>
        <p:txBody>
          <a:bodyPr>
            <a:normAutofit/>
          </a:bodyPr>
          <a:lstStyle/>
          <a:p>
            <a:r>
              <a:rPr lang="ru-RU" sz="3600">
                <a:latin typeface="Times New Roman"/>
                <a:ea typeface="+mj-lt"/>
                <a:cs typeface="+mj-lt"/>
              </a:rPr>
              <a:t>Берем шаблон дерева и наносим на ОСБИ</a:t>
            </a:r>
            <a:endParaRPr lang="ru-RU">
              <a:latin typeface="Times New Roman"/>
              <a:cs typeface="Times New Roman"/>
            </a:endParaRPr>
          </a:p>
        </p:txBody>
      </p:sp>
      <p:pic>
        <p:nvPicPr>
          <p:cNvPr id="6" name="Объект 5" descr="Изображение выглядит как зарисовка, рисунок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5D36CCED-D8A0-3ECB-2290-355A0C64BC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5400000">
            <a:off x="1567848" y="1225197"/>
            <a:ext cx="4399527" cy="5667554"/>
          </a:xfrm>
          <a:prstGeom prst="rect">
            <a:avLst/>
          </a:prstGeom>
        </p:spPr>
      </p:pic>
      <p:pic>
        <p:nvPicPr>
          <p:cNvPr id="8" name="Рисунок 7" descr="Изображение выглядит как одежда, человек, земля, Дос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F12463F1-24B7-872E-A071-AF2D666EC3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7419" y="1825923"/>
            <a:ext cx="3418218" cy="4428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233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C729FF-2EB5-84A9-4C42-3B6590D40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478" y="622699"/>
            <a:ext cx="10823270" cy="1936471"/>
          </a:xfrm>
        </p:spPr>
        <p:txBody>
          <a:bodyPr>
            <a:normAutofit/>
          </a:bodyPr>
          <a:lstStyle/>
          <a:p>
            <a:r>
              <a:rPr lang="ru-RU" sz="3200">
                <a:latin typeface="Times New Roman"/>
                <a:cs typeface="Times New Roman"/>
              </a:rPr>
              <a:t>Лобзиком вырезаем две детали. </a:t>
            </a:r>
            <a:br>
              <a:rPr lang="ru-RU" sz="3200">
                <a:latin typeface="Times New Roman"/>
                <a:cs typeface="Times New Roman"/>
              </a:rPr>
            </a:br>
            <a:r>
              <a:rPr lang="ru-RU" sz="3200">
                <a:latin typeface="Times New Roman"/>
                <a:cs typeface="Times New Roman"/>
              </a:rPr>
              <a:t>В центре каждой делаем прорезь: у одной — снизу до середины, у другой - сверху до середины.</a:t>
            </a:r>
            <a:endParaRPr lang="ru-RU" sz="320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endParaRPr lang="ru-RU" sz="4000">
              <a:latin typeface="Times New Roman"/>
              <a:cs typeface="Times New Roman"/>
            </a:endParaRPr>
          </a:p>
        </p:txBody>
      </p:sp>
      <p:pic>
        <p:nvPicPr>
          <p:cNvPr id="8" name="Рисунок 7" descr="Изображение выглядит как одежда, человек, обувь, земл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0B92F772-01C7-2648-EB24-83F5E8B0B1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434" y="2559170"/>
            <a:ext cx="5233359" cy="3824377"/>
          </a:xfrm>
          <a:prstGeom prst="rect">
            <a:avLst/>
          </a:prstGeom>
        </p:spPr>
      </p:pic>
      <p:pic>
        <p:nvPicPr>
          <p:cNvPr id="12" name="Объект 6" descr="Изображение выглядит как одежда, человек, детская площадка, Человеческое лиц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5203183E-32AA-D0D8-5D1C-52843F5874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1433" y="2556932"/>
            <a:ext cx="3093050" cy="3822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11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29">
            <a:extLst>
              <a:ext uri="{FF2B5EF4-FFF2-40B4-BE49-F238E27FC236}">
                <a16:creationId xmlns:a16="http://schemas.microsoft.com/office/drawing/2014/main" id="{AA3912A1-3DE3-4111-A274-A5EDDA4E6E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cxnSp>
        <p:nvCxnSpPr>
          <p:cNvPr id="43" name="Straight Connector 31">
            <a:extLst>
              <a:ext uri="{FF2B5EF4-FFF2-40B4-BE49-F238E27FC236}">
                <a16:creationId xmlns:a16="http://schemas.microsoft.com/office/drawing/2014/main" id="{8157F619-3015-4867-9B87-EEAB124DB5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44" name="Rectangle 33">
            <a:extLst>
              <a:ext uri="{FF2B5EF4-FFF2-40B4-BE49-F238E27FC236}">
                <a16:creationId xmlns:a16="http://schemas.microsoft.com/office/drawing/2014/main" id="{7C3FB4AB-3538-44CC-97F3-DB3B88096C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558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35">
            <a:extLst>
              <a:ext uri="{FF2B5EF4-FFF2-40B4-BE49-F238E27FC236}">
                <a16:creationId xmlns:a16="http://schemas.microsoft.com/office/drawing/2014/main" id="{109D3E86-1CC3-4EAF-A98E-E26677AA62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4D985B-B57E-171B-8DBD-17A7085C7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790" y="1185171"/>
            <a:ext cx="5357523" cy="444435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>
              <a:lnSpc>
                <a:spcPct val="90000"/>
              </a:lnSpc>
            </a:pPr>
            <a:r>
              <a:rPr lang="ru-RU" sz="3600" dirty="0">
                <a:latin typeface="Times New Roman"/>
                <a:cs typeface="Times New Roman"/>
              </a:rPr>
              <a:t> Наносим монтажную пену на обе детали, избегая попадания в прорези.  </a:t>
            </a:r>
            <a:br>
              <a:rPr lang="ru-RU" sz="3600" dirty="0">
                <a:latin typeface="Times New Roman"/>
                <a:cs typeface="Times New Roman"/>
              </a:rPr>
            </a:br>
            <a:br>
              <a:rPr lang="ru-RU" sz="3600" dirty="0">
                <a:latin typeface="Times New Roman"/>
                <a:cs typeface="Times New Roman"/>
              </a:rPr>
            </a:br>
            <a:r>
              <a:rPr lang="ru-RU" sz="3600" dirty="0">
                <a:latin typeface="Times New Roman"/>
                <a:cs typeface="Times New Roman"/>
              </a:rPr>
              <a:t> Ждем высыхания пены.</a:t>
            </a:r>
            <a:br>
              <a:rPr lang="en-US" sz="3600" dirty="0">
                <a:latin typeface="Times New Roman"/>
              </a:rPr>
            </a:br>
            <a:r>
              <a:rPr lang="ru-RU" sz="3600" dirty="0">
                <a:latin typeface="Times New Roman"/>
                <a:ea typeface="+mj-lt"/>
                <a:cs typeface="+mj-lt"/>
              </a:rPr>
              <a:t>Затем перевернуть и нанести пену с другой стороны детали.</a:t>
            </a:r>
            <a:endParaRPr lang="ru-RU" sz="3600" dirty="0">
              <a:latin typeface="Times New Roman"/>
              <a:cs typeface="Times New Roman"/>
            </a:endParaRPr>
          </a:p>
        </p:txBody>
      </p:sp>
      <p:cxnSp>
        <p:nvCxnSpPr>
          <p:cNvPr id="46" name="Straight Connector 37">
            <a:extLst>
              <a:ext uri="{FF2B5EF4-FFF2-40B4-BE49-F238E27FC236}">
                <a16:creationId xmlns:a16="http://schemas.microsoft.com/office/drawing/2014/main" id="{BA70DBD9-8404-43E9-9F7A-D60708E7C7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84307" y="3522131"/>
            <a:ext cx="402336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Rectangle 39">
            <a:extLst>
              <a:ext uri="{FF2B5EF4-FFF2-40B4-BE49-F238E27FC236}">
                <a16:creationId xmlns:a16="http://schemas.microsoft.com/office/drawing/2014/main" id="{0260E629-B161-4F8B-9CAA-4BA89F52C1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3438" y="1092199"/>
            <a:ext cx="4996197" cy="4644572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Объект 3">
            <a:extLst>
              <a:ext uri="{FF2B5EF4-FFF2-40B4-BE49-F238E27FC236}">
                <a16:creationId xmlns:a16="http://schemas.microsoft.com/office/drawing/2014/main" id="{8AC5A965-5ABB-8E50-9ADD-CDA8D56AC42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255" r="13073" b="-3"/>
          <a:stretch>
            <a:fillRect/>
          </a:stretch>
        </p:blipFill>
        <p:spPr>
          <a:xfrm>
            <a:off x="6278699" y="1283209"/>
            <a:ext cx="2230405" cy="4268545"/>
          </a:xfrm>
          <a:prstGeom prst="rect">
            <a:avLst/>
          </a:prstGeom>
        </p:spPr>
      </p:pic>
      <p:pic>
        <p:nvPicPr>
          <p:cNvPr id="10" name="Рисунок 9" descr="Изображение выглядит как одежда, человек, обувь, в помещении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E3DD45F8-E67B-A41F-0FDC-CA462046AB2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7352" b="-4"/>
          <a:stretch>
            <a:fillRect/>
          </a:stretch>
        </p:blipFill>
        <p:spPr>
          <a:xfrm>
            <a:off x="8663356" y="1322826"/>
            <a:ext cx="2226811" cy="241570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80F1A24-FEAD-E992-918D-40202C2917A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7504" b="17878"/>
          <a:stretch>
            <a:fillRect/>
          </a:stretch>
        </p:blipFill>
        <p:spPr>
          <a:xfrm>
            <a:off x="8663355" y="3894310"/>
            <a:ext cx="2226811" cy="1657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107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32A1E47-A968-404F-8DBE-B31240A9B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0DDDCF8-BC1A-4404-8ACA-D8D2BB4BE9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BB3FB69-D504-412A-90F9-1D1BAA6AC8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95401" y="2400639"/>
            <a:ext cx="366005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ED1814-25B1-ADD4-AF2D-0A6861B27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195" y="2335624"/>
            <a:ext cx="4163263" cy="371277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ru-RU" sz="4000" dirty="0">
                <a:latin typeface="Times New Roman"/>
                <a:ea typeface="+mn-lt"/>
                <a:cs typeface="+mn-lt"/>
              </a:rPr>
              <a:t> </a:t>
            </a:r>
            <a:r>
              <a:rPr lang="ru-RU" sz="3600" dirty="0">
                <a:latin typeface="Times New Roman"/>
                <a:ea typeface="+mn-lt"/>
                <a:cs typeface="+mn-lt"/>
              </a:rPr>
              <a:t>После высыхания пены соединяем две детали.</a:t>
            </a:r>
            <a:endParaRPr lang="ru-RU" sz="3600">
              <a:latin typeface="Times New Roman"/>
              <a:ea typeface="+mn-lt"/>
              <a:cs typeface="Times New Roman"/>
            </a:endParaRPr>
          </a:p>
          <a:p>
            <a:pPr marL="0" indent="0">
              <a:buSzPct val="114999"/>
              <a:buNone/>
            </a:pPr>
            <a:r>
              <a:rPr lang="ru-RU" sz="3600" dirty="0">
                <a:latin typeface="Times New Roman"/>
                <a:ea typeface="+mn-lt"/>
                <a:cs typeface="+mn-lt"/>
              </a:rPr>
              <a:t> Устанавливаем дерево.</a:t>
            </a:r>
            <a:endParaRPr lang="ru-RU" sz="3600">
              <a:latin typeface="Times New Roman"/>
              <a:cs typeface="Times New Roman"/>
            </a:endParaRPr>
          </a:p>
        </p:txBody>
      </p:sp>
      <p:pic>
        <p:nvPicPr>
          <p:cNvPr id="7" name="Объект 4" descr="Изображение выглядит как одежда, человек, обувь, строительств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7959F67C-582E-13C4-A0E3-89ED240ED0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560" r="2614" b="-3"/>
          <a:stretch>
            <a:fillRect/>
          </a:stretch>
        </p:blipFill>
        <p:spPr>
          <a:xfrm>
            <a:off x="5418668" y="982131"/>
            <a:ext cx="5469466" cy="4893735"/>
          </a:xfrm>
          <a:prstGeom prst="rect">
            <a:avLst/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19370518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2">
            <a:extLst>
              <a:ext uri="{FF2B5EF4-FFF2-40B4-BE49-F238E27FC236}">
                <a16:creationId xmlns:a16="http://schemas.microsoft.com/office/drawing/2014/main" id="{CE422711-9A8E-4645-9A09-11BE4A025B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14">
            <a:extLst>
              <a:ext uri="{FF2B5EF4-FFF2-40B4-BE49-F238E27FC236}">
                <a16:creationId xmlns:a16="http://schemas.microsoft.com/office/drawing/2014/main" id="{F48507A6-D0B9-40DB-80CD-B6430A88B4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AC9487-477F-318E-D53F-BE3E85726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564" y="982132"/>
            <a:ext cx="4561069" cy="141672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3200" dirty="0">
                <a:latin typeface="Times New Roman"/>
                <a:ea typeface="+mj-lt"/>
                <a:cs typeface="+mj-lt"/>
              </a:rPr>
              <a:t>Приступаем к окрашиванию ствола и веток дерева</a:t>
            </a:r>
            <a:endParaRPr lang="ru-RU" sz="3200" dirty="0">
              <a:latin typeface="Times New Roman"/>
              <a:cs typeface="Times New Roman"/>
            </a:endParaRPr>
          </a:p>
        </p:txBody>
      </p:sp>
      <p:cxnSp>
        <p:nvCxnSpPr>
          <p:cNvPr id="23" name="Straight Connector 16">
            <a:extLst>
              <a:ext uri="{FF2B5EF4-FFF2-40B4-BE49-F238E27FC236}">
                <a16:creationId xmlns:a16="http://schemas.microsoft.com/office/drawing/2014/main" id="{CC27FA74-C409-49AC-BD2B-A3ED70E0D6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39418" y="2400639"/>
            <a:ext cx="402336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9">
            <a:extLst>
              <a:ext uri="{FF2B5EF4-FFF2-40B4-BE49-F238E27FC236}">
                <a16:creationId xmlns:a16="http://schemas.microsoft.com/office/drawing/2014/main" id="{D3176B87-0B0A-D56C-6C75-411CD97991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385" y="2556932"/>
            <a:ext cx="4567427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dirty="0">
                <a:latin typeface="Times New Roman"/>
                <a:cs typeface="Times New Roman"/>
              </a:rPr>
              <a:t>Последовательно наносим краску: сначала  жёлтую, затем переходим к  светло-коричневой и затем придаем глубину с помощью тёмно-коричневого оттенка. </a:t>
            </a:r>
            <a:endParaRPr lang="en-US" sz="2200"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ru-RU" sz="2200" dirty="0">
                <a:latin typeface="Times New Roman"/>
                <a:cs typeface="Times New Roman"/>
              </a:rPr>
              <a:t>После этого обязательно ждем полного высыхания</a:t>
            </a:r>
            <a:endParaRPr lang="en-US" sz="2200">
              <a:latin typeface="Times New Roman"/>
              <a:cs typeface="Times New Roman"/>
            </a:endParaRPr>
          </a:p>
        </p:txBody>
      </p:sp>
      <p:pic>
        <p:nvPicPr>
          <p:cNvPr id="6" name="Рисунок 5" descr="Изображение выглядит как одежда, человек, детская площадка, в помещении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0B86B507-F535-1759-A00D-D9B15B92716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700" r="6" b="12903"/>
          <a:stretch>
            <a:fillRect/>
          </a:stretch>
        </p:blipFill>
        <p:spPr>
          <a:xfrm>
            <a:off x="6093447" y="821175"/>
            <a:ext cx="2584054" cy="2494531"/>
          </a:xfrm>
          <a:prstGeom prst="rect">
            <a:avLst/>
          </a:prstGeom>
        </p:spPr>
      </p:pic>
      <p:sp>
        <p:nvSpPr>
          <p:cNvPr id="25" name="Rectangle 18">
            <a:extLst>
              <a:ext uri="{FF2B5EF4-FFF2-40B4-BE49-F238E27FC236}">
                <a16:creationId xmlns:a16="http://schemas.microsoft.com/office/drawing/2014/main" id="{9186D272-4201-42CA-89A9-4635FD75D0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55486" y="821175"/>
            <a:ext cx="2510350" cy="249453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 descr="Изображение выглядит как одежда, статуя, обувь, человек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F9435D21-7BB3-F70B-E96A-0F92DF2542A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7238" r="2" b="8236"/>
          <a:stretch>
            <a:fillRect/>
          </a:stretch>
        </p:blipFill>
        <p:spPr>
          <a:xfrm>
            <a:off x="8855486" y="821175"/>
            <a:ext cx="2510350" cy="2494531"/>
          </a:xfrm>
          <a:prstGeom prst="rect">
            <a:avLst/>
          </a:prstGeom>
        </p:spPr>
      </p:pic>
      <p:pic>
        <p:nvPicPr>
          <p:cNvPr id="4" name="Объект 3" descr="Изображение выглядит как одежда, строительство, человек, потолок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BAF755CC-30AF-C712-43F5-266D113AED8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7185" r="-2" b="10028"/>
          <a:stretch>
            <a:fillRect/>
          </a:stretch>
        </p:blipFill>
        <p:spPr>
          <a:xfrm>
            <a:off x="6093448" y="3453833"/>
            <a:ext cx="5264080" cy="2478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912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B8F97C-7BF7-46A9-8A47-CA5474594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0383" y="536434"/>
            <a:ext cx="9601196" cy="1303867"/>
          </a:xfrm>
        </p:spPr>
        <p:txBody>
          <a:bodyPr>
            <a:noAutofit/>
          </a:bodyPr>
          <a:lstStyle/>
          <a:p>
            <a:r>
              <a:rPr lang="ru-RU" sz="3200" dirty="0">
                <a:latin typeface="Times New Roman"/>
                <a:ea typeface="+mj-lt"/>
                <a:cs typeface="+mj-lt"/>
              </a:rPr>
              <a:t>Закрепляем дубовые ветки на пластмассовые стяжки</a:t>
            </a:r>
            <a:endParaRPr lang="ru-RU" sz="3200" dirty="0">
              <a:latin typeface="Times New Roman"/>
              <a:cs typeface="Times New Roman"/>
            </a:endParaRPr>
          </a:p>
        </p:txBody>
      </p:sp>
      <p:pic>
        <p:nvPicPr>
          <p:cNvPr id="9" name="Объект 8" descr="Изображение выглядит как одежда, человек, дерево, карти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F7D76A2D-7D3B-F6FF-D2D5-CC5C6FBD8E2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96793" y="1841453"/>
            <a:ext cx="3388369" cy="4474693"/>
          </a:xfrm>
          <a:prstGeom prst="rect">
            <a:avLst/>
          </a:prstGeom>
        </p:spPr>
      </p:pic>
      <p:pic>
        <p:nvPicPr>
          <p:cNvPr id="10" name="Объект 9" descr="Изображение выглядит как одежда, человек, картина, мебель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7CEEEDD0-510C-A3AA-BB6B-40738FD678A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499859" y="1841453"/>
            <a:ext cx="5664333" cy="4474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233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077036D-33E0-49FA-AAEB-0840151D65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7AFB7AC-1DF6-420C-A4A0-CC34D2D0F4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D4E404B-7C0E-4EE2-BC7C-EAFA96AD3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FF9BD68-ECD6-4DD0-B3C8-858852AA26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BD0BA67-AC46-428C-AA33-154E432D0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39418" y="2400639"/>
            <a:ext cx="402336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B5D1CFA0-BB27-EE1C-4638-E9B437AB4B4C}"/>
              </a:ext>
            </a:extLst>
          </p:cNvPr>
          <p:cNvSpPr txBox="1"/>
          <p:nvPr/>
        </p:nvSpPr>
        <p:spPr>
          <a:xfrm>
            <a:off x="1037989" y="2499423"/>
            <a:ext cx="4567427" cy="331893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 </a:t>
            </a:r>
            <a:r>
              <a:rPr lang="en-US" sz="280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Из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sz="280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поролона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sz="280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аккуратно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sz="280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вырезаем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sz="280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глаза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, </a:t>
            </a:r>
            <a:r>
              <a:rPr lang="en-US" sz="280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нос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 и </a:t>
            </a:r>
            <a:r>
              <a:rPr lang="en-US" sz="280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рот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.</a:t>
            </a:r>
            <a:endParaRPr lang="ru-RU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 </a:t>
            </a:r>
            <a:r>
              <a:rPr lang="en-US" sz="280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Окрашиваем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sz="280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эти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sz="280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детали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sz="280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акриловой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sz="280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краской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.</a:t>
            </a:r>
          </a:p>
          <a:p>
            <a:pPr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 Надёжно </a:t>
            </a:r>
            <a:r>
              <a:rPr lang="en-US" sz="280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закрепляем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sz="280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их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sz="280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на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sz="280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дереве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 с </a:t>
            </a:r>
            <a:r>
              <a:rPr lang="en-US" sz="280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помощью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sz="280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саморезов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.</a:t>
            </a:r>
          </a:p>
          <a:p>
            <a:pPr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Рисунок 4" descr="Изображение выглядит как растение, стена, в помещении, дерев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66842B0D-6A2C-32DC-10CD-1DCF516CE1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0592" y="490497"/>
            <a:ext cx="2273463" cy="2925851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0FA349AA-C6AC-40C6-91DC-4C8412266D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55486" y="821175"/>
            <a:ext cx="2510350" cy="249453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683860B-A034-4784-8DF4-5CA29D3B7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0267" y="3453833"/>
            <a:ext cx="2582183" cy="249453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Рисунок 5" descr="Изображение выглядит как картина, искусство, рисунок, Детское искусств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EAC6E377-9A5D-F5D9-629D-E04292548A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1198" y="3425079"/>
            <a:ext cx="2175428" cy="2910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0792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247</Words>
  <Application>Microsoft Office PowerPoint</Application>
  <PresentationFormat>Широкоэкранный</PresentationFormat>
  <Paragraphs>30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Garamond</vt:lpstr>
      <vt:lpstr>Times New Roman</vt:lpstr>
      <vt:lpstr>Organic</vt:lpstr>
      <vt:lpstr>Мастер-класс по изготовлению дерева  : «Дуб»</vt:lpstr>
      <vt:lpstr>Материалы и инструменты для изготовления дерева:</vt:lpstr>
      <vt:lpstr>Берем шаблон дерева и наносим на ОСБИ</vt:lpstr>
      <vt:lpstr>Лобзиком вырезаем две детали.  В центре каждой делаем прорезь: у одной — снизу до середины, у другой - сверху до середины. </vt:lpstr>
      <vt:lpstr> Наносим монтажную пену на обе детали, избегая попадания в прорези.     Ждем высыхания пены. Затем перевернуть и нанести пену с другой стороны детали.</vt:lpstr>
      <vt:lpstr>Презентация PowerPoint</vt:lpstr>
      <vt:lpstr>Приступаем к окрашиванию ствола и веток дерева</vt:lpstr>
      <vt:lpstr>Закрепляем дубовые ветки на пластмассовые стяжки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по изготовлению дерева дуба</dc:title>
  <dc:creator/>
  <cp:lastModifiedBy>Татьяна Васильченко</cp:lastModifiedBy>
  <cp:revision>231</cp:revision>
  <dcterms:created xsi:type="dcterms:W3CDTF">2025-11-13T11:39:36Z</dcterms:created>
  <dcterms:modified xsi:type="dcterms:W3CDTF">2025-11-26T23:31:24Z</dcterms:modified>
</cp:coreProperties>
</file>